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73" r:id="rId4"/>
    <p:sldId id="258" r:id="rId5"/>
    <p:sldId id="269" r:id="rId6"/>
  </p:sldIdLst>
  <p:sldSz cx="9144000" cy="6858000" type="screen4x3"/>
  <p:notesSz cx="6805613" cy="99393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30" d="100"/>
          <a:sy n="30" d="100"/>
        </p:scale>
        <p:origin x="60" y="14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BBE0E3"/>
              </a:solidFill>
              <a:ln w="1268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CAED-48BC-98FB-5DB2E60138EE}"/>
              </c:ext>
            </c:extLst>
          </c:dPt>
          <c:dPt>
            <c:idx val="1"/>
            <c:bubble3D val="0"/>
            <c:spPr>
              <a:solidFill>
                <a:srgbClr val="333399"/>
              </a:solidFill>
              <a:ln w="1268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AED-48BC-98FB-5DB2E60138E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268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CAED-48BC-98FB-5DB2E60138EE}"/>
              </c:ext>
            </c:extLst>
          </c:dPt>
          <c:dPt>
            <c:idx val="3"/>
            <c:bubble3D val="0"/>
            <c:spPr>
              <a:solidFill>
                <a:srgbClr val="000000"/>
              </a:solidFill>
              <a:ln w="1268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AED-48BC-98FB-5DB2E60138EE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[]</a:t>
                    </a:r>
                    <a:r>
                      <a:rPr lang="en-US" baseline="0"/>
                      <a:t>
48 %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ED-48BC-98FB-5DB2E60138E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Taul1!$B$9:$B$12</c:f>
              <c:numCache>
                <c:formatCode>General</c:formatCode>
                <c:ptCount val="4"/>
                <c:pt idx="0">
                  <c:v>610600</c:v>
                </c:pt>
                <c:pt idx="1">
                  <c:v>2310000</c:v>
                </c:pt>
                <c:pt idx="2">
                  <c:v>576200</c:v>
                </c:pt>
                <c:pt idx="3">
                  <c:v>1345900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ED-48BC-98FB-5DB2E60138EE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BBE0E3"/>
              </a:solidFill>
              <a:ln w="1268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AED-48BC-98FB-5DB2E60138E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CAED-48BC-98FB-5DB2E60138E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7-CAED-48BC-98FB-5DB2E60138E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8-CAED-48BC-98FB-5DB2E60138EE}"/>
              </c:ext>
            </c:extLst>
          </c:dPt>
          <c:val>
            <c:numRef>
              <c:f>Taul1!$Q$16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9-CAED-48BC-98FB-5DB2E60138EE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rgbClr val="BBE0E3"/>
              </a:solidFill>
              <a:ln w="1268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CAED-48BC-98FB-5DB2E60138E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CAED-48BC-98FB-5DB2E60138E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CAED-48BC-98FB-5DB2E60138E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D-CAED-48BC-98FB-5DB2E60138EE}"/>
              </c:ext>
            </c:extLst>
          </c:dPt>
          <c:val>
            <c:numRef>
              <c:f>Taul1!$Q$16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E-CAED-48BC-98FB-5DB2E6013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59">
          <a:noFill/>
        </a:ln>
      </c:spPr>
    </c:plotArea>
    <c:plotVisOnly val="1"/>
    <c:dispBlanksAs val="gap"/>
    <c:showDLblsOverMax val="0"/>
  </c:chart>
  <c:spPr>
    <a:solidFill>
      <a:schemeClr val="bg1"/>
    </a:solidFill>
    <a:ln w="951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97FBDA-E19E-44E2-B477-04A96CFA6B6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>
              <a:latin typeface="Arial" panose="020B0604020202020204" pitchFamily="34" charset="0"/>
            </a:endParaRPr>
          </a:p>
        </p:txBody>
      </p:sp>
      <p:sp>
        <p:nvSpPr>
          <p:cNvPr id="41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36F871-30F2-4BB1-9248-EECE4E23584D}" type="slidenum">
              <a:rPr lang="fi-FI" altLang="fi-FI" smtClean="0"/>
              <a:pPr>
                <a:spcBef>
                  <a:spcPct val="0"/>
                </a:spcBef>
              </a:pPr>
              <a:t>1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>
              <a:latin typeface="Arial" panose="020B0604020202020204" pitchFamily="34" charset="0"/>
            </a:endParaRPr>
          </a:p>
        </p:txBody>
      </p:sp>
      <p:sp>
        <p:nvSpPr>
          <p:cNvPr id="614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7981FB-1F9A-49D9-BA1C-C42A2A599176}" type="slidenum">
              <a:rPr lang="fi-FI" altLang="fi-FI" smtClean="0"/>
              <a:pPr>
                <a:spcBef>
                  <a:spcPct val="0"/>
                </a:spcBef>
              </a:pPr>
              <a:t>2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>
              <a:latin typeface="Arial" panose="020B0604020202020204" pitchFamily="34" charset="0"/>
            </a:endParaRPr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DD97A2-FBD8-4C5B-84A3-08CEB81AC637}" type="slidenum">
              <a:rPr lang="fi-FI" altLang="fi-FI" smtClean="0"/>
              <a:pPr>
                <a:spcBef>
                  <a:spcPct val="0"/>
                </a:spcBef>
              </a:pPr>
              <a:t>3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04B869-5354-4107-BFCB-01DCB84A05C7}" type="slidenum">
              <a:rPr lang="fi-FI" altLang="fi-FI" smtClean="0"/>
              <a:pPr>
                <a:spcBef>
                  <a:spcPct val="0"/>
                </a:spcBef>
              </a:pPr>
              <a:t>4</a:t>
            </a:fld>
            <a:endParaRPr lang="fi-FI" altLang="fi-FI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>
              <a:latin typeface="Arial" panose="020B0604020202020204" pitchFamily="34" charset="0"/>
            </a:endParaRPr>
          </a:p>
        </p:txBody>
      </p:sp>
      <p:sp>
        <p:nvSpPr>
          <p:cNvPr id="1229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C8678-D2FD-4F3B-9E6E-E29F5A9C3759}" type="slidenum">
              <a:rPr lang="fi-FI" altLang="fi-FI" smtClean="0"/>
              <a:pPr>
                <a:spcBef>
                  <a:spcPct val="0"/>
                </a:spcBef>
              </a:pPr>
              <a:t>5</a:t>
            </a:fld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2AE8-CA23-451C-A3EB-92FD911F657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597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5489-E94D-478B-8424-47FDFAF6F4F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0219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0F684-44BF-4816-96E0-63D9092D440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017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F7F58-4E38-4168-9DB3-1291A08653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6561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9410-EA3A-4FAA-A6AC-74DAACCE445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002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2FB9C-0F61-4FDE-B433-4A1DA60DFAF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9094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F22F-0107-40A0-96A2-1D71F875009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215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1861-1D94-4006-A107-D3DB0C33A7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270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6B6E4-F807-4CC5-BA1E-44D97DCA215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2296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8F01-C1A7-4D86-938A-3846616C2B3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6922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454B-BE2D-4824-BD44-2A2019C7CB1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7971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1665-03C4-44D3-A427-EC09BBD1A67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7230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7F18356-9256-491D-988E-EFDDB8BE906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76262" y="2564904"/>
            <a:ext cx="79914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 smtClean="0"/>
              <a:t>Talousarvio </a:t>
            </a:r>
            <a:r>
              <a:rPr lang="fi-FI" altLang="fi-FI" sz="1800" dirty="0"/>
              <a:t>perustuu 1,75 prosentin kirkollisveroon, jonka kirkkovaltuusto hyväksyi 12.11.2019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Talousarviovuoden 2020 käyttötalouden menomäärärahat ovat yhteensä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4.842.804 euroa, joka on 3,9 % kuluvaa vuotta vähemmän. Kirkollisverotuloja arvioidaan kertyvän 4.570.000 euroa, joka on 3,6 % vähemmän kuin tämän vuoden ennustetut verotulot. Valtion rahoitus yhteiskunnallisiin tehtäviin on 480.000 euroa.  Suunnitelman mukaiset poistot ovat 413.215 euroa. Vuosikate on suuruudeltaan 223.391 euroa.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Investointimenomäärärahat ovat 419.000 euroa.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980728"/>
            <a:ext cx="8229600" cy="1143000"/>
          </a:xfrm>
        </p:spPr>
        <p:txBody>
          <a:bodyPr/>
          <a:lstStyle/>
          <a:p>
            <a:r>
              <a:rPr lang="fi-FI" dirty="0" smtClean="0"/>
              <a:t>Sastamalan seurakunnan talousarvio 2020</a:t>
            </a:r>
            <a:endParaRPr lang="fi-FI" dirty="0"/>
          </a:p>
        </p:txBody>
      </p:sp>
      <p:pic>
        <p:nvPicPr>
          <p:cNvPr id="3075" name="Picture 7" descr="Sastamala_SRK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0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 descr="Taulukko, joka vertailee vuosien 2019 ja 2020 talousarvioiden tuottolaskelmia euromääräisesti ja prosentuaalisesti. Kokonaistuloksessa ero on -201 965 euroa eli -32,9 prosenttia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4326"/>
              </p:ext>
            </p:extLst>
          </p:nvPr>
        </p:nvGraphicFramePr>
        <p:xfrm>
          <a:off x="468313" y="1268413"/>
          <a:ext cx="7611276" cy="476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8558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Tuotot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Ta</a:t>
                      </a:r>
                      <a:r>
                        <a:rPr lang="fi-FI" sz="1800" dirty="0" smtClean="0"/>
                        <a:t> 2019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Ta</a:t>
                      </a:r>
                      <a:r>
                        <a:rPr lang="fi-FI" sz="1800" dirty="0" smtClean="0"/>
                        <a:t> 2020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Ero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Muutos</a:t>
                      </a:r>
                    </a:p>
                    <a:p>
                      <a:r>
                        <a:rPr lang="fi-FI" sz="1800" dirty="0" smtClean="0"/>
                        <a:t>%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56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Myynti- ja maksu -tuotot 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197 250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186 470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- 10 780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- 5,50 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95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Vuokratuotot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55 460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40 100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fi-FI" sz="1800" dirty="0" smtClean="0"/>
                        <a:t>-15 360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-27,70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95"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Metsätaloust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140 000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140 000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56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Kolehdit, keräykset, lahjoitukset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96 950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27 825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-69 125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-71,3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30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Tuet ja</a:t>
                      </a:r>
                      <a:r>
                        <a:rPr lang="fi-FI" sz="1800" baseline="0" dirty="0" smtClean="0"/>
                        <a:t> avustukset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23 200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16 500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-6 700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- 28,9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6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Muut</a:t>
                      </a:r>
                      <a:r>
                        <a:rPr lang="fi-FI" sz="1800" baseline="0" dirty="0" smtClean="0"/>
                        <a:t> toimintatuotot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100 000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0 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-100,0</a:t>
                      </a:r>
                    </a:p>
                    <a:p>
                      <a:pPr algn="r"/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27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YHTEENSÄ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612 860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410 895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-201 965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- 32,9</a:t>
                      </a:r>
                      <a:endParaRPr lang="fi-FI" sz="1800" dirty="0"/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9289" y="153269"/>
            <a:ext cx="8229600" cy="1143000"/>
          </a:xfrm>
        </p:spPr>
        <p:txBody>
          <a:bodyPr/>
          <a:lstStyle/>
          <a:p>
            <a:r>
              <a:rPr lang="fi-FI" sz="3200" dirty="0" smtClean="0"/>
              <a:t>Vuosien 2019 ja 2020 tuottojen vertailua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 descr="Taulukko, joka vertailee vuosien 2019 ja 2020 talousarvioiden kululaskelmia.&#10;Kokonaistuloksessa ero on -198 446 euroa eli -3,9 prosenttia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23738"/>
              </p:ext>
            </p:extLst>
          </p:nvPr>
        </p:nvGraphicFramePr>
        <p:xfrm>
          <a:off x="755650" y="1268413"/>
          <a:ext cx="6840318" cy="437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Kulut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Ta</a:t>
                      </a:r>
                      <a:r>
                        <a:rPr lang="fi-FI" sz="1800" dirty="0" smtClean="0"/>
                        <a:t> 2019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Ta</a:t>
                      </a:r>
                      <a:r>
                        <a:rPr lang="fi-FI" sz="1800" dirty="0" smtClean="0"/>
                        <a:t> 2020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Ero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Muutos%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96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Henkilöstökulut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3 023 240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3 023 661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+  421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Palvelujen</a:t>
                      </a:r>
                      <a:r>
                        <a:rPr lang="fi-FI" sz="1800" baseline="0" dirty="0" smtClean="0"/>
                        <a:t> ostot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1 153 481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1 064 690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fi-FI" sz="1800" dirty="0" smtClean="0"/>
                        <a:t>-  88 791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- 7,7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Vuokrat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36 830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29 800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- 7 030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- 19,0 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Aineet</a:t>
                      </a:r>
                      <a:r>
                        <a:rPr lang="fi-FI" sz="1800" baseline="0" dirty="0" smtClean="0"/>
                        <a:t> ja tarvikkeet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623 981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602 688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- 21 293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- 3,4</a:t>
                      </a:r>
                      <a:r>
                        <a:rPr lang="fi-FI" sz="1800" baseline="0" dirty="0" smtClean="0"/>
                        <a:t> 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Annetut </a:t>
                      </a:r>
                      <a:r>
                        <a:rPr lang="fi-FI" sz="1800" baseline="0" dirty="0" smtClean="0"/>
                        <a:t>avustukset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128 698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52 700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- 75 998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-59,0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Muut</a:t>
                      </a:r>
                      <a:r>
                        <a:rPr lang="fi-FI" sz="1800" baseline="0" dirty="0" smtClean="0"/>
                        <a:t> menot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75 020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69 265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- 5 755 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- 7,7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802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YHTEENSÄ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5 041 250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4 842 804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- 198 446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-3,9</a:t>
                      </a:r>
                      <a:endParaRPr lang="fi-FI" sz="1800" dirty="0"/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7019" y="143997"/>
            <a:ext cx="8229600" cy="1143000"/>
          </a:xfrm>
        </p:spPr>
        <p:txBody>
          <a:bodyPr/>
          <a:lstStyle/>
          <a:p>
            <a:r>
              <a:rPr lang="fi-FI" sz="3200" dirty="0" smtClean="0"/>
              <a:t>Vuosien 2019 ja 2020 kulujen vertailua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kstiruutu 2"/>
          <p:cNvSpPr txBox="1">
            <a:spLocks noChangeArrowheads="1"/>
          </p:cNvSpPr>
          <p:nvPr/>
        </p:nvSpPr>
        <p:spPr bwMode="auto">
          <a:xfrm>
            <a:off x="323850" y="4797425"/>
            <a:ext cx="84963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1. YLEISHALLINTO 12 % 610 600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2. SEURAKUNNALLINEN TOIMINTA 48 % 2 310 000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3. HAUTAUSTOIMI 12 % 576 200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4. KIINTEISTÖHALLINTO 28 % 1 345 900</a:t>
            </a:r>
          </a:p>
        </p:txBody>
      </p:sp>
      <p:graphicFrame>
        <p:nvGraphicFramePr>
          <p:cNvPr id="2" name="Kaavio 6" descr="Ympyräkaavio, joka näyttää bruttomenot vuonna 2020 pääluokittain eriteltynä. Yleishallinnon osuus on 610 600 euroa (12 %), seurakunnallisen toiminnan 2 310 000 (48 %), hautaustoimen 576 200 euroa (12 %) ja kiinteistöhallinnon 1 345 900 euroa (28 %)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380699"/>
              </p:ext>
            </p:extLst>
          </p:nvPr>
        </p:nvGraphicFramePr>
        <p:xfrm>
          <a:off x="1258888" y="1268413"/>
          <a:ext cx="6192837" cy="353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Bruttomenot pääluokittain 2020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 descr="Taulukko, johon on listattu investointikohteet ja niihin varatut eurosummat. Kaikkiin investontikohteisiin varattu eurosumma on yhteensä 419 000 euroa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08485"/>
              </p:ext>
            </p:extLst>
          </p:nvPr>
        </p:nvGraphicFramePr>
        <p:xfrm>
          <a:off x="34925" y="1628799"/>
          <a:ext cx="8857555" cy="50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2395">
                <a:tc>
                  <a:txBody>
                    <a:bodyPr/>
                    <a:lstStyle/>
                    <a:p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Kohde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Euroa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57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KIIKAN KIRKKO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ULKOPUOLEN</a:t>
                      </a:r>
                      <a:r>
                        <a:rPr lang="fi-FI" sz="1800" baseline="0" dirty="0" smtClean="0"/>
                        <a:t> KUNNOSTUS JA MAALAUS</a:t>
                      </a:r>
                      <a:endParaRPr lang="fi-FI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fi-FI" sz="1800" dirty="0" smtClean="0"/>
                        <a:t>329 000</a:t>
                      </a:r>
                      <a:endParaRPr lang="fi-FI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57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ERI KIINTEISTÖT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LUKITUSJÄRJESTELMÄN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800" dirty="0" smtClean="0"/>
                        <a:t>    UUSIMINEN</a:t>
                      </a:r>
                      <a:endParaRPr lang="fi-FI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fi-FI" sz="1800" dirty="0" smtClean="0"/>
                        <a:t>50 000</a:t>
                      </a:r>
                      <a:endParaRPr lang="fi-FI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57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HOUHAJÄRVEN LEIRIMAJA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LIITTYMINEN VIEMÄRIVERKOSTOON</a:t>
                      </a:r>
                      <a:endParaRPr lang="fi-FI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15 000</a:t>
                      </a:r>
                      <a:endParaRPr lang="fi-FI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94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SALOKUNNAN</a:t>
                      </a:r>
                      <a:r>
                        <a:rPr lang="fi-FI" sz="1800" baseline="0" dirty="0" smtClean="0"/>
                        <a:t> KIRKKO</a:t>
                      </a:r>
                      <a:endParaRPr lang="fi-FI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KEITTIÖN UUSIMINEN</a:t>
                      </a:r>
                      <a:endParaRPr lang="fi-FI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15 000</a:t>
                      </a:r>
                      <a:endParaRPr lang="fi-FI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665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LAITEHANKINNAT</a:t>
                      </a:r>
                      <a:endParaRPr lang="fi-FI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10 000</a:t>
                      </a:r>
                      <a:endParaRPr lang="fi-FI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929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YHTEENSÄ</a:t>
                      </a:r>
                      <a:endParaRPr lang="fi-FI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419 000 </a:t>
                      </a:r>
                      <a:endParaRPr lang="fi-FI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Investoinnit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336</Words>
  <Application>Microsoft Office PowerPoint</Application>
  <PresentationFormat>Näytössä katseltava diaesitys (4:3)</PresentationFormat>
  <Paragraphs>122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7" baseType="lpstr">
      <vt:lpstr>Arial</vt:lpstr>
      <vt:lpstr>Oletusrakenne</vt:lpstr>
      <vt:lpstr>Sastamalan seurakunnan talousarvio 2020</vt:lpstr>
      <vt:lpstr>Vuosien 2019 ja 2020 tuottojen vertailua</vt:lpstr>
      <vt:lpstr>Vuosien 2019 ja 2020 kulujen vertailua</vt:lpstr>
      <vt:lpstr>Bruttomenot pääluokittain 2020</vt:lpstr>
      <vt:lpstr>Investoinnit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Tyrvään srk</dc:creator>
  <cp:lastModifiedBy>Gren Hannu</cp:lastModifiedBy>
  <cp:revision>175</cp:revision>
  <cp:lastPrinted>2017-11-27T11:05:53Z</cp:lastPrinted>
  <dcterms:created xsi:type="dcterms:W3CDTF">2009-11-24T07:27:05Z</dcterms:created>
  <dcterms:modified xsi:type="dcterms:W3CDTF">2020-09-16T11:05:21Z</dcterms:modified>
</cp:coreProperties>
</file>