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4" r:id="rId6"/>
    <p:sldId id="269" r:id="rId7"/>
    <p:sldId id="272" r:id="rId8"/>
    <p:sldId id="277" r:id="rId9"/>
    <p:sldId id="278" r:id="rId10"/>
    <p:sldId id="279" r:id="rId11"/>
    <p:sldId id="286" r:id="rId12"/>
    <p:sldId id="287"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2" autoAdjust="0"/>
    <p:restoredTop sz="94664" autoAdjust="0"/>
  </p:normalViewPr>
  <p:slideViewPr>
    <p:cSldViewPr snapToGrid="0">
      <p:cViewPr varScale="1">
        <p:scale>
          <a:sx n="85" d="100"/>
          <a:sy n="85" d="100"/>
        </p:scale>
        <p:origin x="9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9615B01-D06B-485C-B1CA-EC6579C74175}" type="datetimeFigureOut">
              <a:rPr lang="fi-FI" smtClean="0"/>
              <a:t>14.10.2020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01141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9615B01-D06B-485C-B1CA-EC6579C74175}" type="datetimeFigureOut">
              <a:rPr lang="fi-FI" smtClean="0"/>
              <a:t>14.10.2020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270739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9615B01-D06B-485C-B1CA-EC6579C74175}" type="datetimeFigureOut">
              <a:rPr lang="fi-FI" smtClean="0"/>
              <a:t>14.10.2020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2063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9615B01-D06B-485C-B1CA-EC6579C74175}" type="datetimeFigureOut">
              <a:rPr lang="fi-FI" smtClean="0"/>
              <a:t>14.10.2020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270550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99615B01-D06B-485C-B1CA-EC6579C74175}" type="datetimeFigureOut">
              <a:rPr lang="fi-FI" smtClean="0"/>
              <a:t>14.10.2020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23028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99615B01-D06B-485C-B1CA-EC6579C74175}" type="datetimeFigureOut">
              <a:rPr lang="fi-FI" smtClean="0"/>
              <a:t>14.10.2020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99854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99615B01-D06B-485C-B1CA-EC6579C74175}" type="datetimeFigureOut">
              <a:rPr lang="fi-FI" smtClean="0"/>
              <a:t>14.10.2020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22866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99615B01-D06B-485C-B1CA-EC6579C74175}" type="datetimeFigureOut">
              <a:rPr lang="fi-FI" smtClean="0"/>
              <a:t>14.10.2020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99222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9615B01-D06B-485C-B1CA-EC6579C74175}" type="datetimeFigureOut">
              <a:rPr lang="fi-FI" smtClean="0"/>
              <a:t>14.10.2020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36236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9615B01-D06B-485C-B1CA-EC6579C74175}" type="datetimeFigureOut">
              <a:rPr lang="fi-FI" smtClean="0"/>
              <a:t>14.10.2020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114470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9615B01-D06B-485C-B1CA-EC6579C74175}" type="datetimeFigureOut">
              <a:rPr lang="fi-FI" smtClean="0"/>
              <a:t>14.10.2020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6B97913-6074-4E0C-8D5E-C4C2D304ED73}" type="slidenum">
              <a:rPr lang="fi-FI" smtClean="0"/>
              <a:t>‹#›</a:t>
            </a:fld>
            <a:endParaRPr lang="fi-FI"/>
          </a:p>
        </p:txBody>
      </p:sp>
    </p:spTree>
    <p:extLst>
      <p:ext uri="{BB962C8B-B14F-4D97-AF65-F5344CB8AC3E}">
        <p14:creationId xmlns:p14="http://schemas.microsoft.com/office/powerpoint/2010/main" val="336128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15B01-D06B-485C-B1CA-EC6579C74175}" type="datetimeFigureOut">
              <a:rPr lang="fi-FI" smtClean="0"/>
              <a:t>14.10.2020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97913-6074-4E0C-8D5E-C4C2D304ED73}" type="slidenum">
              <a:rPr lang="fi-FI" smtClean="0"/>
              <a:t>‹#›</a:t>
            </a:fld>
            <a:endParaRPr lang="fi-FI"/>
          </a:p>
        </p:txBody>
      </p:sp>
    </p:spTree>
    <p:extLst>
      <p:ext uri="{BB962C8B-B14F-4D97-AF65-F5344CB8AC3E}">
        <p14:creationId xmlns:p14="http://schemas.microsoft.com/office/powerpoint/2010/main" val="234892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356575" y="4095482"/>
            <a:ext cx="9144000" cy="1986565"/>
          </a:xfrm>
        </p:spPr>
        <p:txBody>
          <a:bodyPr>
            <a:normAutofit fontScale="25000" lnSpcReduction="20000"/>
          </a:bodyPr>
          <a:lstStyle/>
          <a:p>
            <a:endParaRPr lang="fi-FI" dirty="0" smtClean="0"/>
          </a:p>
          <a:p>
            <a:endParaRPr lang="fi-FI" dirty="0"/>
          </a:p>
          <a:p>
            <a:endParaRPr lang="fi-FI" dirty="0" smtClean="0"/>
          </a:p>
          <a:p>
            <a:endParaRPr lang="fi-FI" dirty="0"/>
          </a:p>
          <a:p>
            <a:endParaRPr lang="fi-FI" dirty="0" smtClean="0"/>
          </a:p>
          <a:p>
            <a:r>
              <a:rPr lang="fi-FI" sz="7200" b="1" dirty="0" smtClean="0"/>
              <a:t>Ajankohtaista tietoa Kuurojen Lähetyksen toiminnasta </a:t>
            </a:r>
          </a:p>
          <a:p>
            <a:r>
              <a:rPr lang="fi-FI" sz="7200" b="1" dirty="0" smtClean="0"/>
              <a:t>Inkeri Vyyryläinen</a:t>
            </a:r>
          </a:p>
          <a:p>
            <a:r>
              <a:rPr lang="fi-FI" sz="7200" b="1" dirty="0" smtClean="0"/>
              <a:t>20.9.2016</a:t>
            </a:r>
            <a:endParaRPr lang="fi-FI" sz="7200" b="1" dirty="0"/>
          </a:p>
        </p:txBody>
      </p:sp>
      <p:sp>
        <p:nvSpPr>
          <p:cNvPr id="2" name="Otsikko 1"/>
          <p:cNvSpPr>
            <a:spLocks noGrp="1"/>
          </p:cNvSpPr>
          <p:nvPr>
            <p:ph type="ctrTitle"/>
          </p:nvPr>
        </p:nvSpPr>
        <p:spPr>
          <a:xfrm>
            <a:off x="1356575" y="2757980"/>
            <a:ext cx="9144000" cy="2387600"/>
          </a:xfrm>
        </p:spPr>
        <p:txBody>
          <a:bodyPr>
            <a:normAutofit/>
          </a:bodyPr>
          <a:lstStyle/>
          <a:p>
            <a:r>
              <a:rPr lang="fi-FI" sz="7200" b="1" dirty="0" smtClean="0">
                <a:solidFill>
                  <a:schemeClr val="accent6"/>
                </a:solidFill>
              </a:rPr>
              <a:t>Kuurojen Lähetys 2016</a:t>
            </a:r>
            <a:endParaRPr lang="fi-FI" sz="7200" b="1" dirty="0">
              <a:solidFill>
                <a:schemeClr val="accent6"/>
              </a:solidFill>
            </a:endParaRPr>
          </a:p>
        </p:txBody>
      </p:sp>
      <p:pic>
        <p:nvPicPr>
          <p:cNvPr id="4" name="Kuva 3" descr="Opettaja seisoo liitutaulun edessä ja elehtii käsillään kolmelle pöytien takana istuvalle oppilaalleen luokkahuoneessa."/>
          <p:cNvPicPr>
            <a:picLocks noChangeAspect="1"/>
          </p:cNvPicPr>
          <p:nvPr/>
        </p:nvPicPr>
        <p:blipFill rotWithShape="1">
          <a:blip r:embed="rId2">
            <a:extLst>
              <a:ext uri="{28A0092B-C50C-407E-A947-70E740481C1C}">
                <a14:useLocalDpi xmlns:a14="http://schemas.microsoft.com/office/drawing/2010/main" val="0"/>
              </a:ext>
            </a:extLst>
          </a:blip>
          <a:srcRect t="5057" r="7827" b="26161"/>
          <a:stretch/>
        </p:blipFill>
        <p:spPr>
          <a:xfrm>
            <a:off x="2550017" y="244699"/>
            <a:ext cx="6259134" cy="3503054"/>
          </a:xfrm>
          <a:prstGeom prst="rect">
            <a:avLst/>
          </a:prstGeom>
        </p:spPr>
      </p:pic>
    </p:spTree>
    <p:extLst>
      <p:ext uri="{BB962C8B-B14F-4D97-AF65-F5344CB8AC3E}">
        <p14:creationId xmlns:p14="http://schemas.microsoft.com/office/powerpoint/2010/main" val="91550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Joukko oppilaita seuraa tapahtuma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Otsikko 1" hidden="1"/>
          <p:cNvSpPr>
            <a:spLocks noGrp="1"/>
          </p:cNvSpPr>
          <p:nvPr>
            <p:ph type="title"/>
          </p:nvPr>
        </p:nvSpPr>
        <p:spPr/>
        <p:txBody>
          <a:bodyPr/>
          <a:lstStyle/>
          <a:p>
            <a:pPr algn="ctr"/>
            <a:r>
              <a:rPr lang="fi-FI" dirty="0" smtClean="0"/>
              <a:t>Oppilasjoukko</a:t>
            </a:r>
            <a:endParaRPr lang="fi-FI" dirty="0"/>
          </a:p>
        </p:txBody>
      </p:sp>
    </p:spTree>
    <p:extLst>
      <p:ext uri="{BB962C8B-B14F-4D97-AF65-F5344CB8AC3E}">
        <p14:creationId xmlns:p14="http://schemas.microsoft.com/office/powerpoint/2010/main" val="248052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Kuurojen Lähetyksen tekemä työ on ensiarvoisen tärkeää:</a:t>
            </a:r>
            <a:endParaRPr lang="fi-FI" b="1" dirty="0"/>
          </a:p>
        </p:txBody>
      </p:sp>
      <p:pic>
        <p:nvPicPr>
          <p:cNvPr id="5" name="Sisällön paikkamerkki 4" descr="Kaksi lasta halaa toisiaan ja katsoo kameraa kohti hymyille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kstin paikkamerkki 3"/>
          <p:cNvSpPr>
            <a:spLocks noGrp="1"/>
          </p:cNvSpPr>
          <p:nvPr>
            <p:ph type="body" sz="half" idx="2"/>
          </p:nvPr>
        </p:nvSpPr>
        <p:spPr/>
        <p:txBody>
          <a:bodyPr>
            <a:normAutofit/>
          </a:bodyPr>
          <a:lstStyle/>
          <a:p>
            <a:pPr marL="285750" indent="-285750">
              <a:buFont typeface="Arial" panose="020B0604020202020204" pitchFamily="34" charset="0"/>
              <a:buChar char="•"/>
            </a:pPr>
            <a:r>
              <a:rPr lang="fi-FI" sz="2400" dirty="0" smtClean="0"/>
              <a:t>Kuurojenkoulut eivät voisi toimia ilman tukeamme</a:t>
            </a:r>
          </a:p>
          <a:p>
            <a:pPr marL="285750" indent="-285750">
              <a:buFont typeface="Arial" panose="020B0604020202020204" pitchFamily="34" charset="0"/>
              <a:buChar char="•"/>
            </a:pPr>
            <a:r>
              <a:rPr lang="fi-FI" sz="2400" dirty="0" smtClean="0"/>
              <a:t>Kuurot lapset pääsevät kuurojenkouluun vertaisryhmän pariin</a:t>
            </a:r>
          </a:p>
          <a:p>
            <a:pPr marL="285750" indent="-285750">
              <a:buFont typeface="Arial" panose="020B0604020202020204" pitchFamily="34" charset="0"/>
              <a:buChar char="•"/>
            </a:pPr>
            <a:r>
              <a:rPr lang="fi-FI" sz="2400" dirty="0" smtClean="0"/>
              <a:t>Kuurot lapset oppivat viittomakieltä</a:t>
            </a:r>
          </a:p>
          <a:p>
            <a:pPr marL="285750" indent="-285750">
              <a:buFont typeface="Arial" panose="020B0604020202020204" pitchFamily="34" charset="0"/>
              <a:buChar char="•"/>
            </a:pPr>
            <a:r>
              <a:rPr lang="fi-FI" sz="2400" dirty="0" smtClean="0"/>
              <a:t>Kuurojen lasten mahdollisuudet itsenäiseen elämään paranevat</a:t>
            </a:r>
            <a:endParaRPr lang="fi-FI" sz="2400" dirty="0"/>
          </a:p>
        </p:txBody>
      </p:sp>
    </p:spTree>
    <p:extLst>
      <p:ext uri="{BB962C8B-B14F-4D97-AF65-F5344CB8AC3E}">
        <p14:creationId xmlns:p14="http://schemas.microsoft.com/office/powerpoint/2010/main" val="3980550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Hymyilevä tyttö rukoilee kädet edessään ilmassa."/>
          <p:cNvPicPr/>
          <p:nvPr/>
        </p:nvPicPr>
        <p:blipFill>
          <a:blip r:embed="rId2">
            <a:extLst>
              <a:ext uri="{28A0092B-C50C-407E-A947-70E740481C1C}">
                <a14:useLocalDpi xmlns:a14="http://schemas.microsoft.com/office/drawing/2010/main" val="0"/>
              </a:ext>
            </a:extLst>
          </a:blip>
          <a:srcRect/>
          <a:stretch>
            <a:fillRect/>
          </a:stretch>
        </p:blipFill>
        <p:spPr bwMode="auto">
          <a:xfrm>
            <a:off x="7721081" y="1981871"/>
            <a:ext cx="3807460" cy="2533650"/>
          </a:xfrm>
          <a:prstGeom prst="rect">
            <a:avLst/>
          </a:prstGeom>
          <a:noFill/>
          <a:ln>
            <a:noFill/>
          </a:ln>
        </p:spPr>
      </p:pic>
      <p:sp>
        <p:nvSpPr>
          <p:cNvPr id="3" name="Suorakulmio 2"/>
          <p:cNvSpPr/>
          <p:nvPr/>
        </p:nvSpPr>
        <p:spPr>
          <a:xfrm>
            <a:off x="961623" y="1690688"/>
            <a:ext cx="6302062" cy="4827988"/>
          </a:xfrm>
          <a:prstGeom prst="rect">
            <a:avLst/>
          </a:prstGeom>
        </p:spPr>
        <p:txBody>
          <a:bodyPr wrap="square">
            <a:spAutoFit/>
          </a:bodyPr>
          <a:lstStyle/>
          <a:p>
            <a:pPr>
              <a:lnSpc>
                <a:spcPct val="107000"/>
              </a:lnSpc>
              <a:spcAft>
                <a:spcPts val="800"/>
              </a:spcAft>
            </a:pPr>
            <a:r>
              <a:rPr lang="fi-FI" sz="2800" b="1" dirty="0" smtClean="0">
                <a:latin typeface="Calibri" panose="020F0502020204030204" pitchFamily="34" charset="0"/>
                <a:ea typeface="Calibri" panose="020F0502020204030204" pitchFamily="34" charset="0"/>
                <a:cs typeface="Times New Roman" panose="02020603050405020304" pitchFamily="18" charset="0"/>
              </a:rPr>
              <a:t> </a:t>
            </a:r>
            <a:r>
              <a:rPr lang="fi-FI" sz="2800" b="1" dirty="0">
                <a:latin typeface="Calibri" panose="020F0502020204030204" pitchFamily="34" charset="0"/>
                <a:ea typeface="Calibri" panose="020F0502020204030204" pitchFamily="34" charset="0"/>
                <a:cs typeface="Times New Roman" panose="02020603050405020304" pitchFamily="18" charset="0"/>
              </a:rPr>
              <a:t>”AFRIKAN KUUROILLE OIKEUKSIA”</a:t>
            </a:r>
            <a:endParaRPr lang="fi-F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Kuurojen opetus on alkanut saada enemmän jalansijaa Kuurojen Lähetyksen kohdemaissa Eritreassa ja Tansaniassa. Vielä kuitenkin työtä riittää, jotta kaikki kuurot pääsisivät opetuksen piiriin ja koulujen toiminnat vakiintuisivat. </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Tule mukaan edistämään kuurojen tasa-arvoista elämää kehitysmaissa, tue Kuurojen Lähetyksen tekemää työtä.</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b="1" dirty="0">
                <a:latin typeface="Calibri" panose="020F0502020204030204" pitchFamily="34" charset="0"/>
                <a:ea typeface="Calibri" panose="020F0502020204030204" pitchFamily="34" charset="0"/>
                <a:cs typeface="Times New Roman" panose="02020603050405020304" pitchFamily="18" charset="0"/>
              </a:rPr>
              <a:t>Apusi on arvokasta, toimi nyt ja lahjoita!</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Keräystili: Turun Seudun OP; OKOYFIHH,  FI15 5716 9020 0021 48</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latin typeface="Calibri" panose="020F0502020204030204" pitchFamily="34" charset="0"/>
                <a:ea typeface="Calibri" panose="020F0502020204030204" pitchFamily="34" charset="0"/>
                <a:cs typeface="Times New Roman" panose="02020603050405020304" pitchFamily="18" charset="0"/>
              </a:rPr>
              <a:t>			</a:t>
            </a:r>
            <a:r>
              <a:rPr lang="fi-FI" sz="1000" dirty="0">
                <a:latin typeface="Calibri" panose="020F0502020204030204" pitchFamily="34" charset="0"/>
                <a:ea typeface="Calibri" panose="020F0502020204030204" pitchFamily="34" charset="0"/>
                <a:cs typeface="Times New Roman" panose="02020603050405020304" pitchFamily="18" charset="0"/>
              </a:rPr>
              <a:t>Keräyslupa POL-2014-8813, lupa voimassa 2015-2016, 			</a:t>
            </a:r>
            <a:r>
              <a:rPr lang="fi-FI" sz="1000" dirty="0" smtClean="0">
                <a:latin typeface="Calibri" panose="020F0502020204030204" pitchFamily="34" charset="0"/>
                <a:ea typeface="Calibri" panose="020F0502020204030204" pitchFamily="34" charset="0"/>
                <a:cs typeface="Times New Roman" panose="02020603050405020304" pitchFamily="18" charset="0"/>
              </a:rPr>
              <a:t>myönnetty </a:t>
            </a:r>
            <a:r>
              <a:rPr lang="fi-FI" sz="1000" dirty="0">
                <a:latin typeface="Calibri" panose="020F0502020204030204" pitchFamily="34" charset="0"/>
                <a:ea typeface="Calibri" panose="020F0502020204030204" pitchFamily="34" charset="0"/>
                <a:cs typeface="Times New Roman" panose="02020603050405020304" pitchFamily="18" charset="0"/>
              </a:rPr>
              <a:t>12.8.2014 koko Suomen alueella Ahvenanmaata 			</a:t>
            </a:r>
            <a:r>
              <a:rPr lang="fi-FI" sz="1000" dirty="0" smtClean="0">
                <a:latin typeface="Calibri" panose="020F0502020204030204" pitchFamily="34" charset="0"/>
                <a:ea typeface="Calibri" panose="020F0502020204030204" pitchFamily="34" charset="0"/>
                <a:cs typeface="Times New Roman" panose="02020603050405020304" pitchFamily="18" charset="0"/>
              </a:rPr>
              <a:t>lukuunottamatta</a:t>
            </a:r>
            <a:r>
              <a:rPr lang="fi-FI" sz="1000" dirty="0">
                <a:latin typeface="Calibri" panose="020F0502020204030204" pitchFamily="34" charset="0"/>
                <a:ea typeface="Calibri" panose="020F0502020204030204" pitchFamily="34" charset="0"/>
                <a:cs typeface="Times New Roman" panose="02020603050405020304" pitchFamily="18" charset="0"/>
              </a:rPr>
              <a:t>. </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latin typeface="Calibri" panose="020F0502020204030204" pitchFamily="34" charset="0"/>
                <a:ea typeface="Calibri" panose="020F0502020204030204" pitchFamily="34" charset="0"/>
                <a:cs typeface="Times New Roman" panose="02020603050405020304" pitchFamily="18" charset="0"/>
              </a:rPr>
              <a:t>			Kerätyt varat käytetään vuosien 2015–2017 aikana Kuurojen 			</a:t>
            </a:r>
            <a:r>
              <a:rPr lang="fi-FI" sz="1000" dirty="0" smtClean="0">
                <a:latin typeface="Calibri" panose="020F0502020204030204" pitchFamily="34" charset="0"/>
                <a:ea typeface="Calibri" panose="020F0502020204030204" pitchFamily="34" charset="0"/>
                <a:cs typeface="Times New Roman" panose="02020603050405020304" pitchFamily="18" charset="0"/>
              </a:rPr>
              <a:t>Lähetyksen </a:t>
            </a:r>
            <a:r>
              <a:rPr lang="fi-FI" sz="1000" dirty="0">
                <a:latin typeface="Calibri" panose="020F0502020204030204" pitchFamily="34" charset="0"/>
                <a:ea typeface="Calibri" panose="020F0502020204030204" pitchFamily="34" charset="0"/>
                <a:cs typeface="Times New Roman" panose="02020603050405020304" pitchFamily="18" charset="0"/>
              </a:rPr>
              <a:t>tukemien Eritrean ja Tansanian kuurojenkoulujen 			</a:t>
            </a:r>
            <a:r>
              <a:rPr lang="fi-FI" sz="1000" dirty="0" smtClean="0">
                <a:latin typeface="Calibri" panose="020F0502020204030204" pitchFamily="34" charset="0"/>
                <a:ea typeface="Calibri" panose="020F0502020204030204" pitchFamily="34" charset="0"/>
                <a:cs typeface="Times New Roman" panose="02020603050405020304" pitchFamily="18" charset="0"/>
              </a:rPr>
              <a:t>hyväksi</a:t>
            </a:r>
            <a:r>
              <a:rPr lang="fi-FI" sz="1000" dirty="0">
                <a:latin typeface="Calibri" panose="020F0502020204030204" pitchFamily="34" charset="0"/>
                <a:ea typeface="Calibri" panose="020F0502020204030204" pitchFamily="34" charset="0"/>
                <a:cs typeface="Times New Roman" panose="02020603050405020304" pitchFamily="18" charset="0"/>
              </a:rPr>
              <a:t>.</a:t>
            </a: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latin typeface="Calibri" panose="020F0502020204030204" pitchFamily="34" charset="0"/>
                <a:ea typeface="Calibri" panose="020F0502020204030204" pitchFamily="34" charset="0"/>
                <a:cs typeface="Times New Roman" panose="02020603050405020304" pitchFamily="18" charset="0"/>
              </a:rPr>
              <a:t>			Käytännön toimeenpanija: Kuurojen Lähetys ry</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tsikko 1"/>
          <p:cNvSpPr>
            <a:spLocks noGrp="1"/>
          </p:cNvSpPr>
          <p:nvPr>
            <p:ph type="title"/>
          </p:nvPr>
        </p:nvSpPr>
        <p:spPr/>
        <p:txBody>
          <a:bodyPr/>
          <a:lstStyle/>
          <a:p>
            <a:r>
              <a:rPr lang="fi-FI" b="1" dirty="0" smtClean="0"/>
              <a:t>Keräyksemme jatkuu vuoden 2016 loppuun asti, tule Sinäkin mukaan!</a:t>
            </a:r>
            <a:endParaRPr lang="fi-FI" b="1" dirty="0"/>
          </a:p>
        </p:txBody>
      </p:sp>
    </p:spTree>
    <p:extLst>
      <p:ext uri="{BB962C8B-B14F-4D97-AF65-F5344CB8AC3E}">
        <p14:creationId xmlns:p14="http://schemas.microsoft.com/office/powerpoint/2010/main" val="31725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150772"/>
            <a:ext cx="10868696" cy="1596980"/>
          </a:xfrm>
        </p:spPr>
        <p:txBody>
          <a:bodyPr>
            <a:normAutofit fontScale="90000"/>
          </a:bodyPr>
          <a:lstStyle/>
          <a:p>
            <a:pPr>
              <a:lnSpc>
                <a:spcPct val="100000"/>
              </a:lnSpc>
            </a:pPr>
            <a:r>
              <a:rPr lang="fi-FI" dirty="0" smtClean="0"/>
              <a:t>     </a:t>
            </a:r>
            <a:r>
              <a:rPr lang="fi-FI" b="1" dirty="0" smtClean="0">
                <a:solidFill>
                  <a:schemeClr val="accent6"/>
                </a:solidFill>
              </a:rPr>
              <a:t>Kuurojen Lähetyksen hallitus 2016</a:t>
            </a:r>
            <a:br>
              <a:rPr lang="fi-FI" b="1" dirty="0" smtClean="0">
                <a:solidFill>
                  <a:schemeClr val="accent6"/>
                </a:solidFill>
              </a:rPr>
            </a:br>
            <a:r>
              <a:rPr lang="fi-FI" b="1" dirty="0">
                <a:solidFill>
                  <a:schemeClr val="accent6"/>
                </a:solidFill>
              </a:rPr>
              <a:t>	</a:t>
            </a:r>
            <a:r>
              <a:rPr lang="fi-FI" b="1" dirty="0" smtClean="0">
                <a:solidFill>
                  <a:schemeClr val="accent6"/>
                </a:solidFill>
              </a:rPr>
              <a:t>							</a:t>
            </a:r>
            <a:br>
              <a:rPr lang="fi-FI" b="1" dirty="0" smtClean="0">
                <a:solidFill>
                  <a:schemeClr val="accent6"/>
                </a:solidFill>
              </a:rPr>
            </a:br>
            <a:r>
              <a:rPr lang="fi-FI" b="1" dirty="0">
                <a:solidFill>
                  <a:schemeClr val="accent6"/>
                </a:solidFill>
              </a:rPr>
              <a:t>	</a:t>
            </a:r>
            <a:r>
              <a:rPr lang="fi-FI" b="1" dirty="0" smtClean="0">
                <a:solidFill>
                  <a:schemeClr val="accent6"/>
                </a:solidFill>
              </a:rPr>
              <a:t>							</a:t>
            </a:r>
            <a:r>
              <a:rPr lang="fi-FI" sz="2000" b="1" dirty="0" smtClean="0">
                <a:solidFill>
                  <a:schemeClr val="accent6"/>
                </a:solidFill>
              </a:rPr>
              <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a:t>
            </a:r>
            <a:br>
              <a:rPr lang="fi-FI" sz="2000" b="1" dirty="0" smtClean="0">
                <a:solidFill>
                  <a:schemeClr val="accent6"/>
                </a:solidFill>
              </a:rPr>
            </a:br>
            <a:r>
              <a:rPr lang="fi-FI" sz="2000" b="1" dirty="0" smtClean="0">
                <a:solidFill>
                  <a:schemeClr val="accent6"/>
                </a:solidFill>
              </a:rPr>
              <a:t>Irma Frondelius (varajäsen)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Vas. Esko Sänkiniemi, 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Kristiina Hovi, 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Ansa Mielty (varajäsen)</a:t>
            </a:r>
            <a:br>
              <a:rPr lang="fi-FI" sz="2000" b="1" dirty="0" smtClean="0">
                <a:solidFill>
                  <a:schemeClr val="accent6"/>
                </a:solidFill>
              </a:rPr>
            </a:br>
            <a:r>
              <a:rPr lang="fi-FI" sz="2000" b="1" dirty="0" smtClean="0">
                <a:solidFill>
                  <a:schemeClr val="accent6"/>
                </a:solidFill>
              </a:rPr>
              <a:t>								Liisa Santala (varajäsen)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Riitta Kuusi, puheenjohtaja</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Terhi Lappinen, 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Hannu Laaksonen, jäsen	</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Kuvasta puuttuvat:</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Jaana Aaltonen, varapuheenjohtaja</a:t>
            </a:r>
            <a:br>
              <a:rPr lang="fi-FI" sz="2000" b="1" dirty="0" smtClean="0">
                <a:solidFill>
                  <a:schemeClr val="accent6"/>
                </a:solidFill>
              </a:rPr>
            </a:br>
            <a:r>
              <a:rPr lang="fi-FI" sz="2000" b="1" dirty="0" smtClean="0">
                <a:solidFill>
                  <a:schemeClr val="accent6"/>
                </a:solidFill>
              </a:rPr>
              <a:t> 								Marja-Leena Lehtonen, jäsen</a:t>
            </a:r>
            <a:br>
              <a:rPr lang="fi-FI" sz="2000" b="1" dirty="0" smtClean="0">
                <a:solidFill>
                  <a:schemeClr val="accent6"/>
                </a:solidFill>
              </a:rPr>
            </a:br>
            <a:r>
              <a:rPr lang="fi-FI" sz="2000" b="1" dirty="0">
                <a:solidFill>
                  <a:schemeClr val="accent6"/>
                </a:solidFill>
              </a:rPr>
              <a:t>	</a:t>
            </a:r>
            <a:r>
              <a:rPr lang="fi-FI" sz="2000" b="1" dirty="0" smtClean="0">
                <a:solidFill>
                  <a:schemeClr val="accent6"/>
                </a:solidFill>
              </a:rPr>
              <a:t>							Inkeri Vyyryläinen, sihteeri</a:t>
            </a:r>
            <a:endParaRPr lang="fi-FI" sz="2000" b="1" dirty="0">
              <a:solidFill>
                <a:schemeClr val="accent6"/>
              </a:solidFill>
            </a:endParaRPr>
          </a:p>
        </p:txBody>
      </p:sp>
      <p:pic>
        <p:nvPicPr>
          <p:cNvPr id="4" name="Sisällön paikkamerkki 3" descr="Kuurojen Lähetyksen hallitus 2016 ryhmäkuvass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0470" y="975574"/>
            <a:ext cx="7392473" cy="5544355"/>
          </a:xfrm>
        </p:spPr>
      </p:pic>
    </p:spTree>
    <p:extLst>
      <p:ext uri="{BB962C8B-B14F-4D97-AF65-F5344CB8AC3E}">
        <p14:creationId xmlns:p14="http://schemas.microsoft.com/office/powerpoint/2010/main" val="294015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Kartta Tansaniasta."/>
          <p:cNvPicPr>
            <a:picLocks noGrp="1" noChangeAspect="1"/>
          </p:cNvPicPr>
          <p:nvPr>
            <p:ph idx="1"/>
          </p:nvPr>
        </p:nvPicPr>
        <p:blipFill>
          <a:blip r:embed="rId2" cstate="print"/>
          <a:srcRect/>
          <a:stretch>
            <a:fillRect/>
          </a:stretch>
        </p:blipFill>
        <p:spPr>
          <a:xfrm>
            <a:off x="3296991" y="2158733"/>
            <a:ext cx="4935291" cy="4466438"/>
          </a:xfrm>
        </p:spPr>
      </p:pic>
      <p:cxnSp>
        <p:nvCxnSpPr>
          <p:cNvPr id="8" name="Suora nuoliyhdysviiva 7" descr="Nuoliviiva, joka osoittaa Mwangan kuurojenkoulun sijainnin kartalla."/>
          <p:cNvCxnSpPr/>
          <p:nvPr/>
        </p:nvCxnSpPr>
        <p:spPr>
          <a:xfrm flipH="1">
            <a:off x="6658377" y="2627290"/>
            <a:ext cx="1159099" cy="94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Ellipsi 4"/>
          <p:cNvSpPr/>
          <p:nvPr/>
        </p:nvSpPr>
        <p:spPr>
          <a:xfrm>
            <a:off x="7611414" y="1918952"/>
            <a:ext cx="2189408" cy="940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Mwangan kuurojenkoulu</a:t>
            </a:r>
            <a:endParaRPr lang="fi-FI" dirty="0"/>
          </a:p>
        </p:txBody>
      </p:sp>
      <p:cxnSp>
        <p:nvCxnSpPr>
          <p:cNvPr id="10" name="Suora nuoliyhdysviiva 9" descr="Nuoliviiva, joka osoittaa Njomben kuurojenkeskuksen sijainnin kartalla."/>
          <p:cNvCxnSpPr>
            <a:stCxn id="6" idx="6"/>
          </p:cNvCxnSpPr>
          <p:nvPr/>
        </p:nvCxnSpPr>
        <p:spPr>
          <a:xfrm>
            <a:off x="3683359" y="4833309"/>
            <a:ext cx="2081277" cy="67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Ellipsi 5"/>
          <p:cNvSpPr/>
          <p:nvPr/>
        </p:nvSpPr>
        <p:spPr>
          <a:xfrm>
            <a:off x="1352283" y="4417965"/>
            <a:ext cx="2331076" cy="830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Njomben kuurojenkeskus</a:t>
            </a:r>
            <a:endParaRPr lang="fi-FI" dirty="0"/>
          </a:p>
        </p:txBody>
      </p:sp>
      <p:sp>
        <p:nvSpPr>
          <p:cNvPr id="2" name="Otsikko 1"/>
          <p:cNvSpPr>
            <a:spLocks noGrp="1"/>
          </p:cNvSpPr>
          <p:nvPr>
            <p:ph type="title"/>
          </p:nvPr>
        </p:nvSpPr>
        <p:spPr/>
        <p:txBody>
          <a:bodyPr/>
          <a:lstStyle/>
          <a:p>
            <a:r>
              <a:rPr lang="fi-FI" dirty="0" smtClean="0"/>
              <a:t>   Tansanian kuurojenkoulut, joita Kuurojen</a:t>
            </a:r>
            <a:br>
              <a:rPr lang="fi-FI" dirty="0" smtClean="0"/>
            </a:br>
            <a:r>
              <a:rPr lang="fi-FI" dirty="0" smtClean="0"/>
              <a:t>   Lähetys tukee</a:t>
            </a:r>
            <a:endParaRPr lang="fi-FI" dirty="0"/>
          </a:p>
        </p:txBody>
      </p:sp>
    </p:spTree>
    <p:extLst>
      <p:ext uri="{BB962C8B-B14F-4D97-AF65-F5344CB8AC3E}">
        <p14:creationId xmlns:p14="http://schemas.microsoft.com/office/powerpoint/2010/main" val="4165994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solidFill>
                  <a:schemeClr val="accent6"/>
                </a:solidFill>
              </a:rPr>
              <a:t>           Njomben kuurojenkoulu Tansania</a:t>
            </a:r>
            <a:br>
              <a:rPr lang="fi-FI" b="1" dirty="0" smtClean="0">
                <a:solidFill>
                  <a:schemeClr val="accent6"/>
                </a:solidFill>
              </a:rPr>
            </a:br>
            <a:r>
              <a:rPr lang="fi-FI" b="1" dirty="0" smtClean="0">
                <a:solidFill>
                  <a:schemeClr val="accent6"/>
                </a:solidFill>
              </a:rPr>
              <a:t>           </a:t>
            </a:r>
            <a:r>
              <a:rPr lang="fi-FI" sz="3200" dirty="0" smtClean="0"/>
              <a:t>ala- ja yläkoulu, oppilaita yhteensä noin 200</a:t>
            </a:r>
            <a:endParaRPr lang="fi-FI" sz="3200" dirty="0"/>
          </a:p>
        </p:txBody>
      </p:sp>
      <p:pic>
        <p:nvPicPr>
          <p:cNvPr id="4" name="Sisällön paikkamerkki 3" descr="Njomben kuurojenkoulun oppilaita ja opettaja ryhmässä ulkon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6015" y="1877140"/>
            <a:ext cx="5801784" cy="4351338"/>
          </a:xfrm>
        </p:spPr>
      </p:pic>
    </p:spTree>
    <p:extLst>
      <p:ext uri="{BB962C8B-B14F-4D97-AF65-F5344CB8AC3E}">
        <p14:creationId xmlns:p14="http://schemas.microsoft.com/office/powerpoint/2010/main" val="52370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hanäkymä Mwangan kuurojenkoululta. Pihaistutuksissa kasvaa puita ja pensaita, taustalla on vihreäharjakattoisia rakennuksia."/>
          <p:cNvPicPr>
            <a:picLocks noChangeAspect="1" noChangeArrowheads="1"/>
          </p:cNvPicPr>
          <p:nvPr/>
        </p:nvPicPr>
        <p:blipFill>
          <a:blip r:embed="rId2" cstate="print"/>
          <a:srcRect/>
          <a:stretch>
            <a:fillRect/>
          </a:stretch>
        </p:blipFill>
        <p:spPr bwMode="auto">
          <a:xfrm>
            <a:off x="2562896" y="1699219"/>
            <a:ext cx="6878375" cy="5158781"/>
          </a:xfrm>
          <a:prstGeom prst="rect">
            <a:avLst/>
          </a:prstGeom>
          <a:noFill/>
        </p:spPr>
      </p:pic>
      <p:sp>
        <p:nvSpPr>
          <p:cNvPr id="2" name="Otsikko 1"/>
          <p:cNvSpPr>
            <a:spLocks noGrp="1"/>
          </p:cNvSpPr>
          <p:nvPr>
            <p:ph type="title"/>
          </p:nvPr>
        </p:nvSpPr>
        <p:spPr/>
        <p:txBody>
          <a:bodyPr/>
          <a:lstStyle/>
          <a:p>
            <a:r>
              <a:rPr lang="fi-FI" b="1" dirty="0" smtClean="0">
                <a:solidFill>
                  <a:schemeClr val="accent6"/>
                </a:solidFill>
              </a:rPr>
              <a:t>                    Mwangan kuurojenkoulu</a:t>
            </a:r>
            <a:br>
              <a:rPr lang="fi-FI" b="1" dirty="0" smtClean="0">
                <a:solidFill>
                  <a:schemeClr val="accent6"/>
                </a:solidFill>
              </a:rPr>
            </a:br>
            <a:r>
              <a:rPr lang="fi-FI" b="1" dirty="0" smtClean="0">
                <a:solidFill>
                  <a:schemeClr val="accent6"/>
                </a:solidFill>
              </a:rPr>
              <a:t>                     </a:t>
            </a:r>
            <a:r>
              <a:rPr lang="fi-FI" sz="3200" dirty="0" smtClean="0"/>
              <a:t>oppilaita noin 120</a:t>
            </a:r>
            <a:endParaRPr lang="fi-FI" sz="3200" dirty="0"/>
          </a:p>
        </p:txBody>
      </p:sp>
    </p:spTree>
    <p:extLst>
      <p:ext uri="{BB962C8B-B14F-4D97-AF65-F5344CB8AC3E}">
        <p14:creationId xmlns:p14="http://schemas.microsoft.com/office/powerpoint/2010/main" val="50030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artta Eritreas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687" y="1762124"/>
            <a:ext cx="4503313" cy="4925499"/>
          </a:xfrm>
          <a:prstGeom prst="rect">
            <a:avLst/>
          </a:prstGeom>
        </p:spPr>
      </p:pic>
      <p:cxnSp>
        <p:nvCxnSpPr>
          <p:cNvPr id="7" name="Suora nuoliyhdysviiva 6" descr="Nuoliviiva, joka osoittaa Asmaran kuurojenkoulun sijainnin kartalla."/>
          <p:cNvCxnSpPr/>
          <p:nvPr/>
        </p:nvCxnSpPr>
        <p:spPr>
          <a:xfrm flipH="1">
            <a:off x="4765184" y="2781836"/>
            <a:ext cx="1944710" cy="99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Ellipsi 4"/>
          <p:cNvSpPr/>
          <p:nvPr/>
        </p:nvSpPr>
        <p:spPr>
          <a:xfrm>
            <a:off x="6709894" y="2318197"/>
            <a:ext cx="2176530" cy="927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Asmaran kuurojenkoulu</a:t>
            </a:r>
            <a:endParaRPr lang="fi-FI" dirty="0"/>
          </a:p>
        </p:txBody>
      </p:sp>
      <p:cxnSp>
        <p:nvCxnSpPr>
          <p:cNvPr id="9" name="Suora nuoliyhdysviiva 8" descr="Nuoliviiva, joka osoittaa Kerenin kuurojenkoulun sijainnin kartalla."/>
          <p:cNvCxnSpPr/>
          <p:nvPr/>
        </p:nvCxnSpPr>
        <p:spPr>
          <a:xfrm>
            <a:off x="2655195" y="2915925"/>
            <a:ext cx="1762259" cy="56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Ellipsi 3"/>
          <p:cNvSpPr/>
          <p:nvPr/>
        </p:nvSpPr>
        <p:spPr>
          <a:xfrm>
            <a:off x="592428" y="2318197"/>
            <a:ext cx="2279561" cy="888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Kerenin kuurojenkoulu</a:t>
            </a:r>
            <a:endParaRPr lang="fi-FI" dirty="0"/>
          </a:p>
        </p:txBody>
      </p:sp>
      <p:sp>
        <p:nvSpPr>
          <p:cNvPr id="2" name="Otsikko 1"/>
          <p:cNvSpPr>
            <a:spLocks noGrp="1"/>
          </p:cNvSpPr>
          <p:nvPr>
            <p:ph type="title"/>
          </p:nvPr>
        </p:nvSpPr>
        <p:spPr/>
        <p:txBody>
          <a:bodyPr/>
          <a:lstStyle/>
          <a:p>
            <a:r>
              <a:rPr lang="fi-FI" dirty="0" smtClean="0"/>
              <a:t>   Eritrean kuurojenkoulut, joita Kuurojen</a:t>
            </a:r>
            <a:br>
              <a:rPr lang="fi-FI" dirty="0" smtClean="0"/>
            </a:br>
            <a:r>
              <a:rPr lang="fi-FI" dirty="0" smtClean="0"/>
              <a:t>   Lähetys tukee</a:t>
            </a:r>
            <a:endParaRPr lang="fi-FI" dirty="0"/>
          </a:p>
        </p:txBody>
      </p:sp>
    </p:spTree>
    <p:extLst>
      <p:ext uri="{BB962C8B-B14F-4D97-AF65-F5344CB8AC3E}">
        <p14:creationId xmlns:p14="http://schemas.microsoft.com/office/powerpoint/2010/main" val="2626217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Neljä oppilasta vaaleanvihreisiin kauluspaitoihin ja tummansinisiin solmioihin pukeutuneina oppilaspöytien takana luokkahuoneessa. Pöydillä on avoimia koulukirjoj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Otsikko 2" hidden="1"/>
          <p:cNvSpPr>
            <a:spLocks noGrp="1"/>
          </p:cNvSpPr>
          <p:nvPr>
            <p:ph type="title"/>
          </p:nvPr>
        </p:nvSpPr>
        <p:spPr/>
        <p:txBody>
          <a:bodyPr/>
          <a:lstStyle/>
          <a:p>
            <a:pPr algn="ctr"/>
            <a:r>
              <a:rPr lang="fi-FI" dirty="0" smtClean="0"/>
              <a:t>Neljä oppilasta koulupuvuissa</a:t>
            </a:r>
            <a:endParaRPr lang="fi-FI" dirty="0"/>
          </a:p>
        </p:txBody>
      </p:sp>
    </p:spTree>
    <p:extLst>
      <p:ext uri="{BB962C8B-B14F-4D97-AF65-F5344CB8AC3E}">
        <p14:creationId xmlns:p14="http://schemas.microsoft.com/office/powerpoint/2010/main" val="281139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Oppilaita luokkahuoneessa koulupuvuissa. Osa istuu pulpeteissa, osa viittaa. Yksi on noussut seisomaan viitatessa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Otsikko 2" hidden="1"/>
          <p:cNvSpPr>
            <a:spLocks noGrp="1"/>
          </p:cNvSpPr>
          <p:nvPr>
            <p:ph type="title"/>
          </p:nvPr>
        </p:nvSpPr>
        <p:spPr/>
        <p:txBody>
          <a:bodyPr/>
          <a:lstStyle/>
          <a:p>
            <a:pPr algn="ctr"/>
            <a:r>
              <a:rPr lang="fi-FI" dirty="0" smtClean="0"/>
              <a:t>Oppilaita oppitunnilla</a:t>
            </a:r>
            <a:endParaRPr lang="fi-FI" dirty="0"/>
          </a:p>
        </p:txBody>
      </p:sp>
    </p:spTree>
    <p:extLst>
      <p:ext uri="{BB962C8B-B14F-4D97-AF65-F5344CB8AC3E}">
        <p14:creationId xmlns:p14="http://schemas.microsoft.com/office/powerpoint/2010/main" val="257987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Pihanäkymä Asmaran kuulojenkoulun sisäpihalta Akriasta. Pihan reunoille rakennusten nojalle on nostettu tauluja, joissa on kuvia. Muutama oppilas tarkastelee tauluj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7588" y="1803042"/>
            <a:ext cx="6739944" cy="5054958"/>
          </a:xfrm>
          <a:prstGeom prst="rect">
            <a:avLst/>
          </a:prstGeom>
        </p:spPr>
      </p:pic>
      <p:sp>
        <p:nvSpPr>
          <p:cNvPr id="2" name="Otsikko 1"/>
          <p:cNvSpPr>
            <a:spLocks noGrp="1"/>
          </p:cNvSpPr>
          <p:nvPr>
            <p:ph type="title"/>
          </p:nvPr>
        </p:nvSpPr>
        <p:spPr/>
        <p:txBody>
          <a:bodyPr>
            <a:normAutofit fontScale="90000"/>
          </a:bodyPr>
          <a:lstStyle/>
          <a:p>
            <a:r>
              <a:rPr lang="fi-FI" b="1" dirty="0" smtClean="0">
                <a:solidFill>
                  <a:schemeClr val="accent6"/>
                </a:solidFill>
              </a:rPr>
              <a:t>    Asmaran kuurojenkoulu Akria</a:t>
            </a:r>
            <a:br>
              <a:rPr lang="fi-FI" b="1" dirty="0" smtClean="0">
                <a:solidFill>
                  <a:schemeClr val="accent6"/>
                </a:solidFill>
              </a:rPr>
            </a:br>
            <a:r>
              <a:rPr lang="fi-FI" b="1" dirty="0" smtClean="0">
                <a:solidFill>
                  <a:schemeClr val="accent6"/>
                </a:solidFill>
              </a:rPr>
              <a:t>    </a:t>
            </a:r>
            <a:r>
              <a:rPr lang="fi-FI" sz="3200" dirty="0" smtClean="0"/>
              <a:t>oppilaita noin 60 ja kuurojen lasten päiväkoti, 16 lasta,</a:t>
            </a:r>
            <a:br>
              <a:rPr lang="fi-FI" sz="3200" dirty="0" smtClean="0"/>
            </a:br>
            <a:r>
              <a:rPr lang="fi-FI" sz="3200" dirty="0" smtClean="0"/>
              <a:t>     toimii päiväkouluna</a:t>
            </a:r>
            <a:endParaRPr lang="fi-FI" dirty="0"/>
          </a:p>
        </p:txBody>
      </p:sp>
    </p:spTree>
    <p:extLst>
      <p:ext uri="{BB962C8B-B14F-4D97-AF65-F5344CB8AC3E}">
        <p14:creationId xmlns:p14="http://schemas.microsoft.com/office/powerpoint/2010/main" val="1821527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446</Words>
  <Application>Microsoft Office PowerPoint</Application>
  <PresentationFormat>Laajakuva</PresentationFormat>
  <Paragraphs>36</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Calibri</vt:lpstr>
      <vt:lpstr>Calibri Light</vt:lpstr>
      <vt:lpstr>Times New Roman</vt:lpstr>
      <vt:lpstr>Office-teema</vt:lpstr>
      <vt:lpstr>Kuurojen Lähetys 2016</vt:lpstr>
      <vt:lpstr>     Kuurojen Lähetyksen hallitus 2016                            Irma Frondelius (varajäsen)         Vas. Esko Sänkiniemi, jäsen         Kristiina Hovi, jäsen         Ansa Mielty (varajäsen)         Liisa Santala (varajäsen)         Riitta Kuusi, puheenjohtaja         Terhi Lappinen, jäsen         Hannu Laaksonen, jäsen          Kuvasta puuttuvat:         Jaana Aaltonen, varapuheenjohtaja          Marja-Leena Lehtonen, jäsen         Inkeri Vyyryläinen, sihteeri</vt:lpstr>
      <vt:lpstr>   Tansanian kuurojenkoulut, joita Kuurojen    Lähetys tukee</vt:lpstr>
      <vt:lpstr>           Njomben kuurojenkoulu Tansania            ala- ja yläkoulu, oppilaita yhteensä noin 200</vt:lpstr>
      <vt:lpstr>                    Mwangan kuurojenkoulu                      oppilaita noin 120</vt:lpstr>
      <vt:lpstr>   Eritrean kuurojenkoulut, joita Kuurojen    Lähetys tukee</vt:lpstr>
      <vt:lpstr>Neljä oppilasta koulupuvuissa</vt:lpstr>
      <vt:lpstr>Oppilaita oppitunnilla</vt:lpstr>
      <vt:lpstr>    Asmaran kuurojenkoulu Akria     oppilaita noin 60 ja kuurojen lasten päiväkoti, 16 lasta,      toimii päiväkouluna</vt:lpstr>
      <vt:lpstr>Oppilasjoukko</vt:lpstr>
      <vt:lpstr>Kuurojen Lähetyksen tekemä työ on ensiarvoisen tärkeää:</vt:lpstr>
      <vt:lpstr>Keräyksemme jatkuu vuoden 2016 loppuun asti, tule Sinäkin mukaan!</vt:lpstr>
    </vt:vector>
  </TitlesOfParts>
  <Company>valkeatalo.fi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Kuurojen Lähetys 2016</dc:title>
  <dc:creator>Vyyrylainen  Inkeri</dc:creator>
  <cp:lastModifiedBy>Gren Hannu</cp:lastModifiedBy>
  <cp:revision>19</cp:revision>
  <dcterms:created xsi:type="dcterms:W3CDTF">2016-09-15T06:05:46Z</dcterms:created>
  <dcterms:modified xsi:type="dcterms:W3CDTF">2020-10-14T09:04:56Z</dcterms:modified>
</cp:coreProperties>
</file>